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74" r:id="rId2"/>
    <p:sldId id="260" r:id="rId3"/>
    <p:sldId id="287" r:id="rId4"/>
    <p:sldId id="292" r:id="rId5"/>
    <p:sldId id="294" r:id="rId6"/>
    <p:sldId id="302" r:id="rId7"/>
    <p:sldId id="303" r:id="rId8"/>
    <p:sldId id="301" r:id="rId9"/>
    <p:sldId id="304" r:id="rId10"/>
    <p:sldId id="295" r:id="rId11"/>
    <p:sldId id="306" r:id="rId12"/>
    <p:sldId id="298" r:id="rId13"/>
    <p:sldId id="296" r:id="rId14"/>
    <p:sldId id="311" r:id="rId15"/>
    <p:sldId id="307" r:id="rId16"/>
    <p:sldId id="312" r:id="rId17"/>
    <p:sldId id="263" r:id="rId18"/>
  </p:sldIdLst>
  <p:sldSz cx="12192000" cy="6858000"/>
  <p:notesSz cx="6858000" cy="9144000"/>
  <p:embeddedFontLst>
    <p:embeddedFont>
      <p:font typeface="KoPubWorld돋움체 Bold" panose="00000800000000000000" pitchFamily="2" charset="-127"/>
      <p:bold r:id="rId20"/>
    </p:embeddedFont>
    <p:embeddedFont>
      <p:font typeface="KoPubWorld돋움체 Light" panose="00000300000000000000" pitchFamily="2" charset="-127"/>
      <p:regular r:id="rId21"/>
    </p:embeddedFont>
    <p:embeddedFont>
      <p:font typeface="KoPub돋움체 Bold" panose="02020603020101020101" pitchFamily="18" charset="-127"/>
      <p:regular r:id="rId22"/>
    </p:embeddedFont>
    <p:embeddedFont>
      <p:font typeface="Noto Sans KR Black" panose="020B0A00000000000000" pitchFamily="34" charset="-127"/>
      <p:bold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맑은 고딕" panose="020B0503020000020004" pitchFamily="50" charset="-127"/>
      <p:regular r:id="rId28"/>
      <p:bold r:id="rId29"/>
    </p:embeddedFont>
    <p:embeddedFont>
      <p:font typeface="창원단감아삭 Bold" panose="020B0803000000000000" pitchFamily="50" charset="-127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8" userDrawn="1">
          <p15:clr>
            <a:srgbClr val="A4A3A4"/>
          </p15:clr>
        </p15:guide>
        <p15:guide id="2" pos="302" userDrawn="1">
          <p15:clr>
            <a:srgbClr val="A4A3A4"/>
          </p15:clr>
        </p15:guide>
        <p15:guide id="3" pos="7378" userDrawn="1">
          <p15:clr>
            <a:srgbClr val="A4A3A4"/>
          </p15:clr>
        </p15:guide>
        <p15:guide id="4" orient="horz" pos="4042" userDrawn="1">
          <p15:clr>
            <a:srgbClr val="A4A3A4"/>
          </p15:clr>
        </p15:guide>
        <p15:guide id="5" orient="horz" pos="52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D7EE"/>
    <a:srgbClr val="FFB743"/>
    <a:srgbClr val="1C43BE"/>
    <a:srgbClr val="3366FF"/>
    <a:srgbClr val="4914CC"/>
    <a:srgbClr val="6D5C99"/>
    <a:srgbClr val="CC6F14"/>
    <a:srgbClr val="FFCA73"/>
    <a:srgbClr val="666666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59" autoAdjust="0"/>
    <p:restoredTop sz="81141" autoAdjust="0"/>
  </p:normalViewPr>
  <p:slideViewPr>
    <p:cSldViewPr snapToGrid="0" showGuides="1">
      <p:cViewPr varScale="1">
        <p:scale>
          <a:sx n="47" d="100"/>
          <a:sy n="47" d="100"/>
        </p:scale>
        <p:origin x="53" y="557"/>
      </p:cViewPr>
      <p:guideLst>
        <p:guide orient="horz" pos="278"/>
        <p:guide pos="302"/>
        <p:guide pos="7378"/>
        <p:guide orient="horz" pos="4042"/>
        <p:guide orient="horz" pos="52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C4FC08-2D45-47B5-8DA5-6671B874F66B}" type="datetimeFigureOut">
              <a:rPr lang="ko-KR" altLang="en-US" smtClean="0"/>
              <a:t>2022-03-15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86B70F-95CA-4A21-A0A2-D6A72E5FC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621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6B70F-95CA-4A21-A0A2-D6A72E5FC7B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059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ko-KR" sz="1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6B70F-95CA-4A21-A0A2-D6A72E5FC7B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81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ko-KR" sz="1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6B70F-95CA-4A21-A0A2-D6A72E5FC7B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660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ko-KR" sz="1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6B70F-95CA-4A21-A0A2-D6A72E5FC7B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218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ko-KR" sz="1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6B70F-95CA-4A21-A0A2-D6A72E5FC7B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5992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ko-KR" sz="1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6B70F-95CA-4A21-A0A2-D6A72E5FC7B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094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ko-KR" sz="1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6B70F-95CA-4A21-A0A2-D6A72E5FC7B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0652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ko-KR" sz="1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86B70F-95CA-4A21-A0A2-D6A72E5FC7B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619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E54E3E-1E68-4117-AB3F-334EE3C57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19A05-6180-4156-9F6E-06287DE939E2}" type="datetimeFigureOut">
              <a:rPr lang="ko-KR" altLang="en-US" smtClean="0"/>
              <a:t>2022-03-15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E64BCD-2685-4EFB-BC1E-8CD0BA774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B0A181-C1AD-4253-83EB-EDACDA7A6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5C7D7-DAA4-40AC-931C-80BBA5EA5F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454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DADCF35-3502-4798-9F9B-918A00C20890}"/>
              </a:ext>
            </a:extLst>
          </p:cNvPr>
          <p:cNvSpPr/>
          <p:nvPr userDrawn="1"/>
        </p:nvSpPr>
        <p:spPr>
          <a:xfrm>
            <a:off x="-12291" y="0"/>
            <a:ext cx="12204291" cy="6858000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9CB9A-9DFA-47D3-B493-322C1044B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19A05-6180-4156-9F6E-06287DE939E2}" type="datetimeFigureOut">
              <a:rPr lang="ko-KR" altLang="en-US" smtClean="0"/>
              <a:t>2022-03-15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D3203A-A9AA-492A-AF8A-01F70B1BC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515C2A-63AE-4D87-A5F4-7FCBF694A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5C7D7-DAA4-40AC-931C-80BBA5EA5F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630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DADCF35-3502-4798-9F9B-918A00C20890}"/>
              </a:ext>
            </a:extLst>
          </p:cNvPr>
          <p:cNvSpPr/>
          <p:nvPr userDrawn="1"/>
        </p:nvSpPr>
        <p:spPr>
          <a:xfrm>
            <a:off x="-12291" y="0"/>
            <a:ext cx="12204291" cy="6858000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B66EDC-5E2E-4D5C-9E61-47F674F23493}"/>
              </a:ext>
            </a:extLst>
          </p:cNvPr>
          <p:cNvSpPr/>
          <p:nvPr userDrawn="1"/>
        </p:nvSpPr>
        <p:spPr>
          <a:xfrm>
            <a:off x="0" y="1388961"/>
            <a:ext cx="12192000" cy="5469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9CB9A-9DFA-47D3-B493-322C1044B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19A05-6180-4156-9F6E-06287DE939E2}" type="datetimeFigureOut">
              <a:rPr lang="ko-KR" altLang="en-US" smtClean="0"/>
              <a:t>2022-03-15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D3203A-A9AA-492A-AF8A-01F70B1BC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515C2A-63AE-4D87-A5F4-7FCBF694A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5C7D7-DAA4-40AC-931C-80BBA5EA5F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8211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E15E559-814E-42EE-B57F-B16F230EE1A8}"/>
              </a:ext>
            </a:extLst>
          </p:cNvPr>
          <p:cNvSpPr/>
          <p:nvPr userDrawn="1"/>
        </p:nvSpPr>
        <p:spPr>
          <a:xfrm>
            <a:off x="-12291" y="0"/>
            <a:ext cx="12204291" cy="441323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9CB9A-9DFA-47D3-B493-322C1044B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19A05-6180-4156-9F6E-06287DE939E2}" type="datetimeFigureOut">
              <a:rPr lang="ko-KR" altLang="en-US" smtClean="0"/>
              <a:t>2022-03-15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D3203A-A9AA-492A-AF8A-01F70B1BC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515C2A-63AE-4D87-A5F4-7FCBF694A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5C7D7-DAA4-40AC-931C-80BBA5EA5F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12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9503B2-17F3-4AA8-932D-B31C067A20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19A05-6180-4156-9F6E-06287DE939E2}" type="datetimeFigureOut">
              <a:rPr lang="ko-KR" altLang="en-US" smtClean="0"/>
              <a:t>2022-03-15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023C95-5824-4291-AAB8-77B41CEB94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747EB-50ED-44FD-BB4D-D9701951D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5C7D7-DAA4-40AC-931C-80BBA5EA5F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63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71" r:id="rId3"/>
    <p:sldLayoutId id="2147483664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A813DA8-5978-41B8-92C5-8648D224A092}"/>
              </a:ext>
            </a:extLst>
          </p:cNvPr>
          <p:cNvSpPr txBox="1"/>
          <p:nvPr/>
        </p:nvSpPr>
        <p:spPr>
          <a:xfrm>
            <a:off x="1821180" y="1203960"/>
            <a:ext cx="8549640" cy="2240280"/>
          </a:xfrm>
          <a:prstGeom prst="rect">
            <a:avLst/>
          </a:prstGeom>
          <a:noFill/>
        </p:spPr>
        <p:txBody>
          <a:bodyPr wrap="none" rtlCol="0" anchor="b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6600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KakaoTalk</a:t>
            </a:r>
            <a:r>
              <a:rPr lang="en-US" altLang="ko-KR" sz="6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to Speech</a:t>
            </a:r>
            <a:endParaRPr lang="ko-KR" altLang="en-US" sz="6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A4420-8BD2-4399-BA5C-8C87CBAB390A}"/>
              </a:ext>
            </a:extLst>
          </p:cNvPr>
          <p:cNvSpPr txBox="1"/>
          <p:nvPr/>
        </p:nvSpPr>
        <p:spPr>
          <a:xfrm>
            <a:off x="3674282" y="4027861"/>
            <a:ext cx="4843436" cy="5400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8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4</a:t>
            </a:r>
            <a:r>
              <a:rPr lang="ko-KR" altLang="en-US" sz="28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팀 </a:t>
            </a:r>
            <a:r>
              <a:rPr lang="en-US" altLang="ko-KR" sz="28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( </a:t>
            </a:r>
            <a:r>
              <a:rPr lang="ko-KR" altLang="en-US" sz="28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김형관</a:t>
            </a:r>
            <a:r>
              <a:rPr lang="en-US" altLang="ko-KR" sz="28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, </a:t>
            </a:r>
            <a:r>
              <a:rPr lang="ko-KR" altLang="en-US" sz="28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김수호</a:t>
            </a:r>
            <a:r>
              <a:rPr lang="en-US" altLang="ko-KR" sz="28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, </a:t>
            </a:r>
            <a:r>
              <a:rPr lang="ko-KR" altLang="en-US" sz="28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황성재</a:t>
            </a:r>
            <a:r>
              <a:rPr lang="en-US" altLang="ko-KR" sz="28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, </a:t>
            </a:r>
            <a:r>
              <a:rPr lang="ko-KR" altLang="en-US" sz="28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정진서</a:t>
            </a:r>
            <a:r>
              <a:rPr lang="en-US" altLang="ko-KR" sz="28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)</a:t>
            </a:r>
            <a:endParaRPr lang="en-US" altLang="ko-KR" sz="28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6181B87-3531-4DA3-90B0-AB37FDA953C1}"/>
              </a:ext>
            </a:extLst>
          </p:cNvPr>
          <p:cNvCxnSpPr>
            <a:cxnSpLocks/>
          </p:cNvCxnSpPr>
          <p:nvPr/>
        </p:nvCxnSpPr>
        <p:spPr>
          <a:xfrm>
            <a:off x="2331720" y="3736050"/>
            <a:ext cx="74676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315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E3A4420-8BD2-4399-BA5C-8C87CBAB390A}"/>
              </a:ext>
            </a:extLst>
          </p:cNvPr>
          <p:cNvSpPr txBox="1"/>
          <p:nvPr/>
        </p:nvSpPr>
        <p:spPr>
          <a:xfrm>
            <a:off x="490575" y="2685784"/>
            <a:ext cx="7445111" cy="126054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6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3. </a:t>
            </a:r>
            <a:r>
              <a:rPr lang="ko-KR" altLang="en-US" sz="6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과제 추진 일정</a:t>
            </a:r>
            <a:endParaRPr lang="en-US" altLang="ko-KR" sz="6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FF98A4B-411D-4428-B39F-5D0279518604}"/>
              </a:ext>
            </a:extLst>
          </p:cNvPr>
          <p:cNvCxnSpPr>
            <a:cxnSpLocks/>
          </p:cNvCxnSpPr>
          <p:nvPr/>
        </p:nvCxnSpPr>
        <p:spPr>
          <a:xfrm>
            <a:off x="490575" y="3946326"/>
            <a:ext cx="109394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247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3-1. </a:t>
            </a: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미팅 일정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946A91-D077-4170-A202-2617FD4DBC10}"/>
              </a:ext>
            </a:extLst>
          </p:cNvPr>
          <p:cNvSpPr txBox="1"/>
          <p:nvPr/>
        </p:nvSpPr>
        <p:spPr>
          <a:xfrm>
            <a:off x="374789" y="1841080"/>
            <a:ext cx="10272949" cy="202658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매주 토요일 낮 대표님과 비대면 미팅 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매주 수요일 저녁</a:t>
            </a:r>
            <a:r>
              <a:rPr lang="en-US" altLang="ko-KR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(</a:t>
            </a: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발표 있는 경우 화요일</a:t>
            </a:r>
            <a:r>
              <a:rPr lang="en-US" altLang="ko-KR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) </a:t>
            </a: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내부 미팅 </a:t>
            </a:r>
          </a:p>
        </p:txBody>
      </p:sp>
    </p:spTree>
    <p:extLst>
      <p:ext uri="{BB962C8B-B14F-4D97-AF65-F5344CB8AC3E}">
        <p14:creationId xmlns:p14="http://schemas.microsoft.com/office/powerpoint/2010/main" val="28403339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06DCE0E6-BB39-4E2A-8EB9-23C0786A82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45862"/>
              </p:ext>
            </p:extLst>
          </p:nvPr>
        </p:nvGraphicFramePr>
        <p:xfrm>
          <a:off x="733166" y="1534887"/>
          <a:ext cx="10725668" cy="5024480"/>
        </p:xfrm>
        <a:graphic>
          <a:graphicData uri="http://schemas.openxmlformats.org/drawingml/2006/table">
            <a:tbl>
              <a:tblPr/>
              <a:tblGrid>
                <a:gridCol w="815942">
                  <a:extLst>
                    <a:ext uri="{9D8B030D-6E8A-4147-A177-3AD203B41FA5}">
                      <a16:colId xmlns:a16="http://schemas.microsoft.com/office/drawing/2014/main" val="587137649"/>
                    </a:ext>
                  </a:extLst>
                </a:gridCol>
                <a:gridCol w="2408346">
                  <a:extLst>
                    <a:ext uri="{9D8B030D-6E8A-4147-A177-3AD203B41FA5}">
                      <a16:colId xmlns:a16="http://schemas.microsoft.com/office/drawing/2014/main" val="4287721352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2955437710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2741996162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3409909581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2866177767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3180459247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1153082509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2720604722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72280678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3436210015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93091933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4022490959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3825653700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3036440978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2410437586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3683332621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3495446199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1877725357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2563513833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2032232924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3224400324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2176218208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4185964521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1126215744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2350980741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1587758066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3889283870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2559192127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1081558717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2002953201"/>
                    </a:ext>
                  </a:extLst>
                </a:gridCol>
                <a:gridCol w="250046">
                  <a:extLst>
                    <a:ext uri="{9D8B030D-6E8A-4147-A177-3AD203B41FA5}">
                      <a16:colId xmlns:a16="http://schemas.microsoft.com/office/drawing/2014/main" val="1454882786"/>
                    </a:ext>
                  </a:extLst>
                </a:gridCol>
              </a:tblGrid>
              <a:tr h="360778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600" b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번호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FE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600" b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작업 제목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FEF"/>
                    </a:solidFill>
                  </a:tcPr>
                </a:tc>
                <a:tc gridSpan="10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3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월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434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4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월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434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5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월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434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6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월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3434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4212761"/>
                  </a:ext>
                </a:extLst>
              </a:tr>
              <a:tr h="2449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2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1</a:t>
                      </a:r>
                      <a:r>
                        <a:rPr lang="ko-KR" altLang="en-US" sz="12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2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3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4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2C4C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5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2C4C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6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2C4C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7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8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9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10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11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12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13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14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15</a:t>
                      </a:r>
                      <a:r>
                        <a:rPr lang="ko-KR" altLang="en-US" sz="1400" b="1">
                          <a:solidFill>
                            <a:srgbClr val="FFFFFF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주</a:t>
                      </a: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8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860814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1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프로젝트 정의 및 설계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3436674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1.1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기획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31512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1.2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요구 분석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0191238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1.3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UML </a:t>
                      </a:r>
                      <a:r>
                        <a:rPr lang="ko-KR" alt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다이어그램 설계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47691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2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초안 개발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593606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2.1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UI </a:t>
                      </a:r>
                      <a:r>
                        <a:rPr lang="ko-KR" alt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디자인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3483035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2.2.1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카카오톡 메시지 추출 기능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4325898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2.2.2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TTS </a:t>
                      </a:r>
                      <a:r>
                        <a:rPr lang="ko-KR" alt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기능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9190648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2.2.3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블루투스 연결 기능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4664775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2.2.4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읽기 설정 기능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314173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3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부가 기능 개발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5935365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3.1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부가 기능 정의 및 설계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0407147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3.2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부가 기능 개발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5751686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4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테스트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535797"/>
                  </a:ext>
                </a:extLst>
              </a:tr>
              <a:tr h="294583"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4.1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>
                      <a:noFill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400" b="0">
                          <a:solidFill>
                            <a:srgbClr val="434343"/>
                          </a:solidFill>
                          <a:effectLst/>
                          <a:latin typeface="Roboto" panose="02000000000000000000" pitchFamily="2" charset="0"/>
                          <a:ea typeface="KoPubWorld돋움체 Light" panose="00000300000000000000"/>
                        </a:rPr>
                        <a:t>테스트 및 보완</a:t>
                      </a:r>
                    </a:p>
                  </a:txBody>
                  <a:tcPr marL="12950" marR="12950" marT="8634" marB="8634" anchor="ctr">
                    <a:lnL>
                      <a:noFill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000">
                        <a:effectLst/>
                        <a:ea typeface="KoPubWorld돋움체 Light" panose="00000300000000000000"/>
                      </a:endParaRPr>
                    </a:p>
                  </a:txBody>
                  <a:tcPr marL="12950" marR="12950" marT="8634" marB="8634" anchor="ctr">
                    <a:lnL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B7B7B7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35833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7D79392-3EE4-4872-A375-DF0694F4F495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3-2. </a:t>
            </a: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간트 차트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6127181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E3A4420-8BD2-4399-BA5C-8C87CBAB390A}"/>
              </a:ext>
            </a:extLst>
          </p:cNvPr>
          <p:cNvSpPr txBox="1"/>
          <p:nvPr/>
        </p:nvSpPr>
        <p:spPr>
          <a:xfrm>
            <a:off x="490575" y="2685784"/>
            <a:ext cx="7445111" cy="126054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6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4. </a:t>
            </a:r>
            <a:r>
              <a:rPr lang="ko-KR" altLang="en-US" sz="6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기대효과 및 활용방안</a:t>
            </a:r>
            <a:endParaRPr lang="en-US" altLang="ko-KR" sz="6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FF98A4B-411D-4428-B39F-5D0279518604}"/>
              </a:ext>
            </a:extLst>
          </p:cNvPr>
          <p:cNvCxnSpPr>
            <a:cxnSpLocks/>
          </p:cNvCxnSpPr>
          <p:nvPr/>
        </p:nvCxnSpPr>
        <p:spPr>
          <a:xfrm>
            <a:off x="490575" y="3946326"/>
            <a:ext cx="109394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4215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8D38538D-F53B-47CF-86A1-065810B16591}"/>
              </a:ext>
            </a:extLst>
          </p:cNvPr>
          <p:cNvSpPr/>
          <p:nvPr/>
        </p:nvSpPr>
        <p:spPr>
          <a:xfrm>
            <a:off x="8638092" y="463391"/>
            <a:ext cx="3998623" cy="3815462"/>
          </a:xfrm>
          <a:prstGeom prst="ellipse">
            <a:avLst/>
          </a:prstGeom>
          <a:solidFill>
            <a:srgbClr val="FFB74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ADDCAA8-677D-4DA7-8E43-DB4CEF4A2726}"/>
              </a:ext>
            </a:extLst>
          </p:cNvPr>
          <p:cNvSpPr/>
          <p:nvPr/>
        </p:nvSpPr>
        <p:spPr>
          <a:xfrm>
            <a:off x="7277746" y="3896380"/>
            <a:ext cx="2333664" cy="2267600"/>
          </a:xfrm>
          <a:prstGeom prst="ellipse">
            <a:avLst/>
          </a:prstGeom>
          <a:solidFill>
            <a:srgbClr val="FFB74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82346C21-55DA-4F26-9884-104D7460113C}"/>
              </a:ext>
            </a:extLst>
          </p:cNvPr>
          <p:cNvSpPr/>
          <p:nvPr/>
        </p:nvSpPr>
        <p:spPr>
          <a:xfrm>
            <a:off x="9882945" y="4597189"/>
            <a:ext cx="2226483" cy="2155633"/>
          </a:xfrm>
          <a:prstGeom prst="ellipse">
            <a:avLst/>
          </a:prstGeom>
          <a:solidFill>
            <a:srgbClr val="FFB74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4. </a:t>
            </a: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기대효과 및 활용방안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946A91-D077-4170-A202-2617FD4DBC10}"/>
              </a:ext>
            </a:extLst>
          </p:cNvPr>
          <p:cNvSpPr txBox="1"/>
          <p:nvPr/>
        </p:nvSpPr>
        <p:spPr>
          <a:xfrm>
            <a:off x="374790" y="1841080"/>
            <a:ext cx="6775234" cy="473334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200000"/>
              </a:lnSpc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80000"/>
            </a:pPr>
            <a:r>
              <a:rPr lang="ko-KR" altLang="en-US" sz="16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C43B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기대효과</a:t>
            </a:r>
            <a:endParaRPr lang="en-US" altLang="ko-KR" sz="1600" spc="-3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1C43BE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kila" panose="020B0502040204020203" pitchFamily="34" charset="0"/>
            </a:endParaRPr>
          </a:p>
          <a:p>
            <a:pPr marL="285750" indent="-285750">
              <a:lnSpc>
                <a:spcPct val="200000"/>
              </a:lnSpc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80000"/>
              <a:buFont typeface="Wingdings" panose="05000000000000000000" pitchFamily="2" charset="2"/>
              <a:buChar char="ü"/>
            </a:pPr>
            <a:r>
              <a:rPr lang="ko-KR" altLang="en-US" sz="16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운전중 스마트폰의 다양한 이벤트를 청각으로 확인하여 접근성 및 편의성 증대</a:t>
            </a:r>
            <a:endParaRPr lang="en-US" altLang="ko-KR" sz="1600" spc="-3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kila" panose="020B0502040204020203" pitchFamily="34" charset="0"/>
            </a:endParaRPr>
          </a:p>
          <a:p>
            <a:pPr>
              <a:lnSpc>
                <a:spcPct val="200000"/>
              </a:lnSpc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80000"/>
            </a:pPr>
            <a:r>
              <a:rPr lang="ko-KR" altLang="en-US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C43B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상업적 효과</a:t>
            </a:r>
          </a:p>
          <a:p>
            <a:pPr marL="285750" indent="-285750">
              <a:lnSpc>
                <a:spcPct val="200000"/>
              </a:lnSpc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80000"/>
              <a:buFont typeface="Wingdings" panose="05000000000000000000" pitchFamily="2" charset="2"/>
              <a:buChar char="ü"/>
            </a:pPr>
            <a:r>
              <a:rPr lang="ko-KR" altLang="en-US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다수의 차량 운전자 대상 본 앱 다운로드를 통해 신규 비즈니스 창출 가능</a:t>
            </a:r>
            <a:br>
              <a:rPr lang="en-US" altLang="ko-KR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</a:br>
            <a:r>
              <a:rPr lang="en-US" altLang="ko-KR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ex) </a:t>
            </a:r>
            <a:r>
              <a:rPr lang="ko-KR" altLang="en-US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타 기업과의 연계된 어플 개발</a:t>
            </a:r>
            <a:r>
              <a:rPr lang="en-US" altLang="ko-KR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, TTS </a:t>
            </a:r>
            <a:r>
              <a:rPr lang="ko-KR" altLang="en-US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관련 회사와 연계를 통한 유료 </a:t>
            </a:r>
            <a:r>
              <a:rPr lang="en-US" altLang="ko-KR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TTS </a:t>
            </a:r>
            <a:r>
              <a:rPr lang="ko-KR" altLang="en-US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판매</a:t>
            </a:r>
          </a:p>
          <a:p>
            <a:pPr>
              <a:lnSpc>
                <a:spcPct val="200000"/>
              </a:lnSpc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80000"/>
            </a:pPr>
            <a:r>
              <a:rPr lang="ko-KR" altLang="en-US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C43B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교육적 효과</a:t>
            </a:r>
          </a:p>
          <a:p>
            <a:pPr marL="285750" indent="-285750">
              <a:lnSpc>
                <a:spcPct val="200000"/>
              </a:lnSpc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80000"/>
              <a:buFont typeface="Wingdings" panose="05000000000000000000" pitchFamily="2" charset="2"/>
              <a:buChar char="ü"/>
            </a:pPr>
            <a:r>
              <a:rPr lang="ko-KR" altLang="en-US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안드로이드 앱개발 및 </a:t>
            </a:r>
            <a:r>
              <a:rPr lang="en-US" altLang="ko-KR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STT/TTS </a:t>
            </a:r>
            <a:r>
              <a:rPr lang="ko-KR" altLang="en-US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엔진 활용 능력 향상</a:t>
            </a:r>
          </a:p>
          <a:p>
            <a:pPr marL="285750" indent="-285750">
              <a:lnSpc>
                <a:spcPct val="200000"/>
              </a:lnSpc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80000"/>
              <a:buFont typeface="Wingdings" panose="05000000000000000000" pitchFamily="2" charset="2"/>
              <a:buChar char="ü"/>
            </a:pPr>
            <a:r>
              <a:rPr lang="ko-KR" altLang="en-US" sz="16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Kokila" panose="020B0502040204020203" pitchFamily="34" charset="0"/>
              </a:rPr>
              <a:t>본 앱의 기능 추가 등을 통한 신규 분야 개발 능력 향상</a:t>
            </a:r>
          </a:p>
          <a:p>
            <a:pPr>
              <a:lnSpc>
                <a:spcPct val="200000"/>
              </a:lnSpc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  <a:buSzPct val="80000"/>
            </a:pPr>
            <a:endParaRPr lang="ko-KR" altLang="en-US" sz="1600" spc="-3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Kokila" panose="020B0502040204020203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24F9BC-3B3B-4AD9-87D9-96480AA76B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48227" y="781727"/>
            <a:ext cx="3178791" cy="3178791"/>
          </a:xfrm>
          <a:prstGeom prst="teardrop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045D060-0EED-4690-A554-73E7745371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4274" y="4175665"/>
            <a:ext cx="1900608" cy="1900608"/>
          </a:xfrm>
          <a:prstGeom prst="ellipse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DE16A66-E536-4BC0-85DE-E5FF86CE2F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797" y="4835643"/>
            <a:ext cx="1738777" cy="1738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33532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E3A4420-8BD2-4399-BA5C-8C87CBAB390A}"/>
              </a:ext>
            </a:extLst>
          </p:cNvPr>
          <p:cNvSpPr txBox="1"/>
          <p:nvPr/>
        </p:nvSpPr>
        <p:spPr>
          <a:xfrm>
            <a:off x="490575" y="2685784"/>
            <a:ext cx="8838620" cy="126054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6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5. </a:t>
            </a:r>
            <a:r>
              <a:rPr lang="ko-KR" altLang="en-US" sz="6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예상되는 주요 과제성과</a:t>
            </a:r>
            <a:endParaRPr lang="en-US" altLang="ko-KR" sz="6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FF98A4B-411D-4428-B39F-5D0279518604}"/>
              </a:ext>
            </a:extLst>
          </p:cNvPr>
          <p:cNvCxnSpPr>
            <a:cxnSpLocks/>
          </p:cNvCxnSpPr>
          <p:nvPr/>
        </p:nvCxnSpPr>
        <p:spPr>
          <a:xfrm>
            <a:off x="490575" y="3946326"/>
            <a:ext cx="109394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6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5. </a:t>
            </a: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예상되는 주요 과제성과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EA6F00-85E3-4747-BBD7-753F840DEF40}"/>
              </a:ext>
            </a:extLst>
          </p:cNvPr>
          <p:cNvSpPr txBox="1"/>
          <p:nvPr/>
        </p:nvSpPr>
        <p:spPr>
          <a:xfrm>
            <a:off x="1789675" y="2371343"/>
            <a:ext cx="3240000" cy="324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C43BE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캡스톤</a:t>
            </a:r>
            <a:endParaRPr lang="en-US" altLang="ko-KR" sz="4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1C43BE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4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C43BE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디자인</a:t>
            </a:r>
            <a:endParaRPr lang="en-US" altLang="ko-KR" sz="4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1C43BE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3D715ED-495B-42E9-A3F6-4BAFFC40D9A1}"/>
              </a:ext>
            </a:extLst>
          </p:cNvPr>
          <p:cNvSpPr txBox="1"/>
          <p:nvPr/>
        </p:nvSpPr>
        <p:spPr>
          <a:xfrm>
            <a:off x="6699366" y="2371343"/>
            <a:ext cx="3240000" cy="32400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4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C43BE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SW</a:t>
            </a:r>
            <a:br>
              <a:rPr lang="en-US" altLang="ko-KR" sz="4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C43BE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</a:br>
            <a:r>
              <a:rPr lang="ko-KR" altLang="en-US" sz="4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C43BE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등록</a:t>
            </a:r>
            <a:endParaRPr lang="ko-KR" altLang="en-US" sz="40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1C43BE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133951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A813DA8-5978-41B8-92C5-8648D224A092}"/>
              </a:ext>
            </a:extLst>
          </p:cNvPr>
          <p:cNvSpPr txBox="1"/>
          <p:nvPr/>
        </p:nvSpPr>
        <p:spPr>
          <a:xfrm>
            <a:off x="1744211" y="1651502"/>
            <a:ext cx="8703578" cy="2728469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66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감사합니다</a:t>
            </a:r>
            <a:r>
              <a:rPr lang="en-US" altLang="ko-KR" sz="66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7D1733-5831-4297-8701-125547CB9DDB}"/>
              </a:ext>
            </a:extLst>
          </p:cNvPr>
          <p:cNvSpPr txBox="1"/>
          <p:nvPr/>
        </p:nvSpPr>
        <p:spPr>
          <a:xfrm>
            <a:off x="721246" y="676967"/>
            <a:ext cx="1019056" cy="97453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15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C43BE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/</a:t>
            </a:r>
            <a:endParaRPr lang="ko-KR" altLang="en-US" sz="15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053885-A1A2-45A4-8267-7C6182E5060B}"/>
              </a:ext>
            </a:extLst>
          </p:cNvPr>
          <p:cNvSpPr txBox="1"/>
          <p:nvPr/>
        </p:nvSpPr>
        <p:spPr>
          <a:xfrm>
            <a:off x="10129773" y="5125377"/>
            <a:ext cx="1019056" cy="97453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15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C43BE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/</a:t>
            </a:r>
            <a:endParaRPr lang="ko-KR" altLang="en-US" sz="15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990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1B05521-A446-40EC-9B70-F66C3BCED5C2}"/>
              </a:ext>
            </a:extLst>
          </p:cNvPr>
          <p:cNvSpPr txBox="1"/>
          <p:nvPr/>
        </p:nvSpPr>
        <p:spPr>
          <a:xfrm>
            <a:off x="362964" y="441325"/>
            <a:ext cx="4474964" cy="787323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lnSpc>
                <a:spcPct val="110000"/>
              </a:lnSpc>
            </a:pPr>
            <a:r>
              <a:rPr lang="ko-KR" altLang="en-US" sz="40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목차</a:t>
            </a:r>
            <a:endParaRPr lang="ko-KR" altLang="en-US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C15F50-DF42-40E5-9B62-B74BC6E718D0}"/>
              </a:ext>
            </a:extLst>
          </p:cNvPr>
          <p:cNvSpPr txBox="1"/>
          <p:nvPr/>
        </p:nvSpPr>
        <p:spPr>
          <a:xfrm>
            <a:off x="341910" y="1568971"/>
            <a:ext cx="7442094" cy="443743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과제 목적 및 필요성</a:t>
            </a:r>
            <a:endParaRPr lang="en-US" altLang="ko-KR" sz="3000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과제 내용 및 추진 방법</a:t>
            </a:r>
            <a:endParaRPr lang="en-US" altLang="ko-KR" sz="3000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과제 추진 일정</a:t>
            </a:r>
            <a:endParaRPr lang="en-US" altLang="ko-KR" sz="3000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기대효과 및 활용방안</a:t>
            </a:r>
            <a:endParaRPr lang="en-US" altLang="ko-KR" sz="3000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예상되는 주요 과제성과</a:t>
            </a:r>
            <a:endParaRPr lang="ko-KR" altLang="en-US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988FBF6-1D31-4B6A-8144-E209D7D18DDF}"/>
              </a:ext>
            </a:extLst>
          </p:cNvPr>
          <p:cNvGrpSpPr/>
          <p:nvPr/>
        </p:nvGrpSpPr>
        <p:grpSpPr>
          <a:xfrm>
            <a:off x="341910" y="2558343"/>
            <a:ext cx="11222000" cy="2730685"/>
            <a:chOff x="341910" y="2558343"/>
            <a:chExt cx="11222000" cy="273068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24CC9247-2C34-41C7-83C5-4733D0E3F6C1}"/>
                </a:ext>
              </a:extLst>
            </p:cNvPr>
            <p:cNvCxnSpPr>
              <a:cxnSpLocks/>
            </p:cNvCxnSpPr>
            <p:nvPr/>
          </p:nvCxnSpPr>
          <p:spPr>
            <a:xfrm>
              <a:off x="341910" y="2558343"/>
              <a:ext cx="11222000" cy="0"/>
            </a:xfrm>
            <a:prstGeom prst="line">
              <a:avLst/>
            </a:prstGeom>
            <a:ln w="25400"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CED967BB-C1BE-4118-8F23-2A60B5250676}"/>
                </a:ext>
              </a:extLst>
            </p:cNvPr>
            <p:cNvCxnSpPr>
              <a:cxnSpLocks/>
            </p:cNvCxnSpPr>
            <p:nvPr/>
          </p:nvCxnSpPr>
          <p:spPr>
            <a:xfrm>
              <a:off x="341910" y="3468571"/>
              <a:ext cx="11222000" cy="0"/>
            </a:xfrm>
            <a:prstGeom prst="line">
              <a:avLst/>
            </a:prstGeom>
            <a:ln w="25400"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53C7F7D3-45CE-4D69-BE54-30DD657A2941}"/>
                </a:ext>
              </a:extLst>
            </p:cNvPr>
            <p:cNvCxnSpPr>
              <a:cxnSpLocks/>
            </p:cNvCxnSpPr>
            <p:nvPr/>
          </p:nvCxnSpPr>
          <p:spPr>
            <a:xfrm>
              <a:off x="341910" y="4378799"/>
              <a:ext cx="11222000" cy="0"/>
            </a:xfrm>
            <a:prstGeom prst="line">
              <a:avLst/>
            </a:prstGeom>
            <a:ln w="25400"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F6011BA3-2F6B-43BD-8A1A-D905596FD1A3}"/>
                </a:ext>
              </a:extLst>
            </p:cNvPr>
            <p:cNvCxnSpPr>
              <a:cxnSpLocks/>
            </p:cNvCxnSpPr>
            <p:nvPr/>
          </p:nvCxnSpPr>
          <p:spPr>
            <a:xfrm>
              <a:off x="341910" y="5289028"/>
              <a:ext cx="11222000" cy="0"/>
            </a:xfrm>
            <a:prstGeom prst="line">
              <a:avLst/>
            </a:prstGeom>
            <a:ln w="25400"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478765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E3A4420-8BD2-4399-BA5C-8C87CBAB390A}"/>
              </a:ext>
            </a:extLst>
          </p:cNvPr>
          <p:cNvSpPr txBox="1"/>
          <p:nvPr/>
        </p:nvSpPr>
        <p:spPr>
          <a:xfrm>
            <a:off x="490575" y="2685784"/>
            <a:ext cx="7445111" cy="126054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6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1. </a:t>
            </a:r>
            <a:r>
              <a:rPr lang="ko-KR" altLang="en-US" sz="6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과제 목적 및 필요성</a:t>
            </a:r>
            <a:endParaRPr lang="en-US" altLang="ko-KR" sz="6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FF98A4B-411D-4428-B39F-5D0279518604}"/>
              </a:ext>
            </a:extLst>
          </p:cNvPr>
          <p:cNvCxnSpPr>
            <a:cxnSpLocks/>
          </p:cNvCxnSpPr>
          <p:nvPr/>
        </p:nvCxnSpPr>
        <p:spPr>
          <a:xfrm>
            <a:off x="490575" y="3946326"/>
            <a:ext cx="109394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9814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1. </a:t>
            </a: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과제 목적 및 필요성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946A91-D077-4170-A202-2617FD4DBC10}"/>
              </a:ext>
            </a:extLst>
          </p:cNvPr>
          <p:cNvSpPr txBox="1"/>
          <p:nvPr/>
        </p:nvSpPr>
        <p:spPr>
          <a:xfrm>
            <a:off x="374789" y="1918435"/>
            <a:ext cx="10272949" cy="2344579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메시지 확인이 불가능한 상황에서는 중요한 메시지를 놓칠 수 있다</a:t>
            </a:r>
            <a:r>
              <a:rPr lang="en-US" altLang="ko-KR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. ex) </a:t>
            </a: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운전중</a:t>
            </a:r>
            <a:r>
              <a:rPr lang="en-US" altLang="ko-KR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, </a:t>
            </a: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샤워중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이러한 상황에서 </a:t>
            </a:r>
            <a:r>
              <a:rPr lang="ko-KR" altLang="en-US" sz="2000" b="1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중요한 메시지를 바로 확인하여 불편함을 해소하는 것이 주 목적</a:t>
            </a: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이다</a:t>
            </a:r>
            <a:r>
              <a:rPr lang="en-US" altLang="ko-KR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D09C5E2-1628-45B6-B45C-D88491B5F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907" y="3256006"/>
            <a:ext cx="3429000" cy="3429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7EE8FAD-F6F8-4DE7-99B1-258797ACAC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025" y="3558745"/>
            <a:ext cx="2856788" cy="285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86638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E3A4420-8BD2-4399-BA5C-8C87CBAB390A}"/>
              </a:ext>
            </a:extLst>
          </p:cNvPr>
          <p:cNvSpPr txBox="1"/>
          <p:nvPr/>
        </p:nvSpPr>
        <p:spPr>
          <a:xfrm>
            <a:off x="490575" y="2685784"/>
            <a:ext cx="8888203" cy="126054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6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2. </a:t>
            </a:r>
            <a:r>
              <a:rPr lang="ko-KR" altLang="en-US" sz="6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과제 내용 및 추진 방법</a:t>
            </a:r>
            <a:endParaRPr lang="en-US" altLang="ko-KR" sz="6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FF98A4B-411D-4428-B39F-5D0279518604}"/>
              </a:ext>
            </a:extLst>
          </p:cNvPr>
          <p:cNvCxnSpPr>
            <a:cxnSpLocks/>
          </p:cNvCxnSpPr>
          <p:nvPr/>
        </p:nvCxnSpPr>
        <p:spPr>
          <a:xfrm>
            <a:off x="490575" y="3946326"/>
            <a:ext cx="109394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9711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2-1. </a:t>
            </a: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과제 내용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946A91-D077-4170-A202-2617FD4DBC10}"/>
              </a:ext>
            </a:extLst>
          </p:cNvPr>
          <p:cNvSpPr txBox="1"/>
          <p:nvPr/>
        </p:nvSpPr>
        <p:spPr>
          <a:xfrm>
            <a:off x="374789" y="1841080"/>
            <a:ext cx="10272949" cy="202658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 </a:t>
            </a: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본 앱을 통해 카카오톡 텍스트 정보를 추출</a:t>
            </a:r>
          </a:p>
          <a:p>
            <a:pPr>
              <a:lnSpc>
                <a:spcPct val="200000"/>
              </a:lnSpc>
            </a:pPr>
            <a:r>
              <a:rPr lang="en-US" altLang="ko-KR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 </a:t>
            </a: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스마트폰의 </a:t>
            </a:r>
            <a:r>
              <a:rPr lang="en-US" altLang="ko-KR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TTS </a:t>
            </a: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엔진을 이용해서 음성으로 변환</a:t>
            </a:r>
          </a:p>
          <a:p>
            <a:pPr>
              <a:lnSpc>
                <a:spcPct val="200000"/>
              </a:lnSpc>
            </a:pPr>
            <a:r>
              <a:rPr lang="en-US" altLang="ko-KR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3. </a:t>
            </a: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변환된 음성을 연결된 블루투스 제품을 통해 재생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6F6F86A-A28A-4805-AB88-C9FEB4A1E329}"/>
              </a:ext>
            </a:extLst>
          </p:cNvPr>
          <p:cNvSpPr txBox="1"/>
          <p:nvPr/>
        </p:nvSpPr>
        <p:spPr>
          <a:xfrm>
            <a:off x="374789" y="4194080"/>
            <a:ext cx="2133600" cy="978914"/>
          </a:xfrm>
          <a:prstGeom prst="roundRect">
            <a:avLst/>
          </a:prstGeom>
          <a:solidFill>
            <a:srgbClr val="FFB743"/>
          </a:solidFill>
          <a:ln>
            <a:solidFill>
              <a:srgbClr val="FFB743"/>
            </a:solidFill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카카오톡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메시지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A4D502-B248-4088-B226-49C07F18F4A9}"/>
              </a:ext>
            </a:extLst>
          </p:cNvPr>
          <p:cNvSpPr txBox="1"/>
          <p:nvPr/>
        </p:nvSpPr>
        <p:spPr>
          <a:xfrm>
            <a:off x="3378999" y="4194080"/>
            <a:ext cx="2133600" cy="978914"/>
          </a:xfrm>
          <a:prstGeom prst="roundRect">
            <a:avLst/>
          </a:prstGeom>
          <a:solidFill>
            <a:srgbClr val="CC6F14"/>
          </a:solidFill>
          <a:ln>
            <a:noFill/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스마트폰 내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TTS </a:t>
            </a: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엔진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0A371A-8794-438E-B1C0-9129C215ECF6}"/>
              </a:ext>
            </a:extLst>
          </p:cNvPr>
          <p:cNvSpPr txBox="1"/>
          <p:nvPr/>
        </p:nvSpPr>
        <p:spPr>
          <a:xfrm>
            <a:off x="6383209" y="4194080"/>
            <a:ext cx="2133600" cy="978914"/>
          </a:xfrm>
          <a:prstGeom prst="roundRect">
            <a:avLst/>
          </a:prstGeom>
          <a:solidFill>
            <a:srgbClr val="6D5C99"/>
          </a:solidFill>
          <a:ln>
            <a:noFill/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블루투스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제품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4FEE411-14F4-4022-82A4-CD866120FD31}"/>
              </a:ext>
            </a:extLst>
          </p:cNvPr>
          <p:cNvSpPr txBox="1"/>
          <p:nvPr/>
        </p:nvSpPr>
        <p:spPr>
          <a:xfrm>
            <a:off x="9387419" y="4185658"/>
            <a:ext cx="2133600" cy="978914"/>
          </a:xfrm>
          <a:prstGeom prst="roundRect">
            <a:avLst/>
          </a:prstGeom>
          <a:solidFill>
            <a:srgbClr val="4914CC"/>
          </a:solidFill>
          <a:ln>
            <a:noFill/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오디오 재생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49598B66-9D27-47C5-BAB4-FC29BAC08A9E}"/>
              </a:ext>
            </a:extLst>
          </p:cNvPr>
          <p:cNvSpPr/>
          <p:nvPr/>
        </p:nvSpPr>
        <p:spPr>
          <a:xfrm>
            <a:off x="2508389" y="4368346"/>
            <a:ext cx="869635" cy="64952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bg2">
                  <a:lumMod val="90000"/>
                </a:schemeClr>
              </a:gs>
              <a:gs pos="83000">
                <a:schemeClr val="bg2">
                  <a:lumMod val="75000"/>
                </a:schemeClr>
              </a:gs>
              <a:gs pos="100000">
                <a:schemeClr val="bg2">
                  <a:lumMod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77BB00D7-2F30-44B5-B77E-3BF9D6A2951A}"/>
              </a:ext>
            </a:extLst>
          </p:cNvPr>
          <p:cNvSpPr/>
          <p:nvPr/>
        </p:nvSpPr>
        <p:spPr>
          <a:xfrm>
            <a:off x="5513574" y="4350352"/>
            <a:ext cx="869635" cy="64952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bg2">
                  <a:lumMod val="90000"/>
                </a:schemeClr>
              </a:gs>
              <a:gs pos="83000">
                <a:schemeClr val="bg2">
                  <a:lumMod val="75000"/>
                </a:schemeClr>
              </a:gs>
              <a:gs pos="100000">
                <a:schemeClr val="bg2">
                  <a:lumMod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E05F396D-C508-486B-88EC-982E65E71B1C}"/>
              </a:ext>
            </a:extLst>
          </p:cNvPr>
          <p:cNvSpPr/>
          <p:nvPr/>
        </p:nvSpPr>
        <p:spPr>
          <a:xfrm>
            <a:off x="8517296" y="4350351"/>
            <a:ext cx="869635" cy="64952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bg2">
                  <a:lumMod val="90000"/>
                </a:schemeClr>
              </a:gs>
              <a:gs pos="83000">
                <a:schemeClr val="bg2">
                  <a:lumMod val="75000"/>
                </a:schemeClr>
              </a:gs>
              <a:gs pos="100000">
                <a:schemeClr val="bg2">
                  <a:lumMod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0E7742-7DA6-44DC-80A2-A0DDD0BE3C9F}"/>
              </a:ext>
            </a:extLst>
          </p:cNvPr>
          <p:cNvSpPr txBox="1"/>
          <p:nvPr/>
        </p:nvSpPr>
        <p:spPr>
          <a:xfrm>
            <a:off x="3524772" y="5397085"/>
            <a:ext cx="1624099" cy="8697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ea typeface="KoPubWorld돋움체 Light" panose="00000300000000000000"/>
              </a:rPr>
              <a:t>구글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ea typeface="KoPubWorld돋움체 Light" panose="00000300000000000000"/>
              </a:rPr>
              <a:t>TTS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ea typeface="KoPubWorld돋움체 Light" panose="00000300000000000000"/>
              </a:rPr>
              <a:t>제조사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ea typeface="KoPubWorld돋움체 Light" panose="00000300000000000000"/>
              </a:rPr>
              <a:t>TTS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a typeface="KoPubWorld돋움체 Light" panose="000003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18376454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2-1. </a:t>
            </a: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과제 내용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946A91-D077-4170-A202-2617FD4DBC10}"/>
              </a:ext>
            </a:extLst>
          </p:cNvPr>
          <p:cNvSpPr txBox="1"/>
          <p:nvPr/>
        </p:nvSpPr>
        <p:spPr>
          <a:xfrm>
            <a:off x="374789" y="1841080"/>
            <a:ext cx="10272949" cy="2026586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STT </a:t>
            </a: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엔진으로 사용자의 음성을 텍스트 형식으로 치환하여 답장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spc="-3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 외 설정을 사용자가 임의로 조정할 수 있게 하여 편의성 제공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A4D502-B248-4088-B226-49C07F18F4A9}"/>
              </a:ext>
            </a:extLst>
          </p:cNvPr>
          <p:cNvSpPr txBox="1"/>
          <p:nvPr/>
        </p:nvSpPr>
        <p:spPr>
          <a:xfrm>
            <a:off x="3378999" y="4194080"/>
            <a:ext cx="2133600" cy="978914"/>
          </a:xfrm>
          <a:prstGeom prst="roundRect">
            <a:avLst/>
          </a:prstGeom>
          <a:solidFill>
            <a:srgbClr val="CC6F14"/>
          </a:solidFill>
          <a:ln>
            <a:noFill/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스마트폰 내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TTS </a:t>
            </a: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엔진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0A371A-8794-438E-B1C0-9129C215ECF6}"/>
              </a:ext>
            </a:extLst>
          </p:cNvPr>
          <p:cNvSpPr txBox="1"/>
          <p:nvPr/>
        </p:nvSpPr>
        <p:spPr>
          <a:xfrm>
            <a:off x="6383209" y="4194080"/>
            <a:ext cx="2133600" cy="978914"/>
          </a:xfrm>
          <a:prstGeom prst="roundRect">
            <a:avLst/>
          </a:prstGeom>
          <a:solidFill>
            <a:srgbClr val="6D5C99"/>
          </a:solidFill>
          <a:ln>
            <a:noFill/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블루투스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제품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4FEE411-14F4-4022-82A4-CD866120FD31}"/>
              </a:ext>
            </a:extLst>
          </p:cNvPr>
          <p:cNvSpPr txBox="1"/>
          <p:nvPr/>
        </p:nvSpPr>
        <p:spPr>
          <a:xfrm>
            <a:off x="9387419" y="4185658"/>
            <a:ext cx="2133600" cy="978914"/>
          </a:xfrm>
          <a:prstGeom prst="roundRect">
            <a:avLst/>
          </a:prstGeom>
          <a:solidFill>
            <a:srgbClr val="4914CC"/>
          </a:solidFill>
          <a:ln>
            <a:noFill/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오디오 재생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77BB00D7-2F30-44B5-B77E-3BF9D6A2951A}"/>
              </a:ext>
            </a:extLst>
          </p:cNvPr>
          <p:cNvSpPr/>
          <p:nvPr/>
        </p:nvSpPr>
        <p:spPr>
          <a:xfrm>
            <a:off x="5513574" y="4350352"/>
            <a:ext cx="869635" cy="64952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bg2">
                  <a:lumMod val="90000"/>
                </a:schemeClr>
              </a:gs>
              <a:gs pos="83000">
                <a:schemeClr val="bg2">
                  <a:lumMod val="75000"/>
                </a:schemeClr>
              </a:gs>
              <a:gs pos="100000">
                <a:schemeClr val="bg2">
                  <a:lumMod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E05F396D-C508-486B-88EC-982E65E71B1C}"/>
              </a:ext>
            </a:extLst>
          </p:cNvPr>
          <p:cNvSpPr/>
          <p:nvPr/>
        </p:nvSpPr>
        <p:spPr>
          <a:xfrm>
            <a:off x="8517296" y="4350351"/>
            <a:ext cx="869635" cy="64952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bg2">
                  <a:lumMod val="90000"/>
                </a:schemeClr>
              </a:gs>
              <a:gs pos="83000">
                <a:schemeClr val="bg2">
                  <a:lumMod val="75000"/>
                </a:schemeClr>
              </a:gs>
              <a:gs pos="100000">
                <a:schemeClr val="bg2">
                  <a:lumMod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0E7742-7DA6-44DC-80A2-A0DDD0BE3C9F}"/>
              </a:ext>
            </a:extLst>
          </p:cNvPr>
          <p:cNvSpPr txBox="1"/>
          <p:nvPr/>
        </p:nvSpPr>
        <p:spPr>
          <a:xfrm>
            <a:off x="3524772" y="5397085"/>
            <a:ext cx="1624099" cy="8697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ea typeface="KoPubWorld돋움체 Light" panose="00000300000000000000"/>
              </a:rPr>
              <a:t>구글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ea typeface="KoPubWorld돋움체 Light" panose="00000300000000000000"/>
              </a:rPr>
              <a:t>TTS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ea typeface="KoPubWorld돋움체 Light" panose="00000300000000000000"/>
              </a:rPr>
              <a:t>제조사 </a:t>
            </a:r>
            <a:r>
              <a:rPr lang="en-US" altLang="ko-KR">
                <a:solidFill>
                  <a:schemeClr val="tx1">
                    <a:lumMod val="85000"/>
                    <a:lumOff val="15000"/>
                  </a:schemeClr>
                </a:solidFill>
                <a:ea typeface="KoPubWorld돋움체 Light" panose="00000300000000000000"/>
              </a:rPr>
              <a:t>TTS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a typeface="KoPubWorld돋움체 Light" panose="0000030000000000000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13E5FF-603A-443D-900B-12057C0D7B0E}"/>
              </a:ext>
            </a:extLst>
          </p:cNvPr>
          <p:cNvSpPr txBox="1"/>
          <p:nvPr/>
        </p:nvSpPr>
        <p:spPr>
          <a:xfrm>
            <a:off x="374789" y="4194080"/>
            <a:ext cx="2133600" cy="978914"/>
          </a:xfrm>
          <a:prstGeom prst="roundRect">
            <a:avLst/>
          </a:prstGeom>
          <a:solidFill>
            <a:srgbClr val="FFB743"/>
          </a:solidFill>
          <a:ln>
            <a:solidFill>
              <a:srgbClr val="FFB743"/>
            </a:solidFill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카카오톡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메시지</a:t>
            </a: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F68C0CDF-B852-4E2F-B450-236C15D4B971}"/>
              </a:ext>
            </a:extLst>
          </p:cNvPr>
          <p:cNvSpPr/>
          <p:nvPr/>
        </p:nvSpPr>
        <p:spPr>
          <a:xfrm>
            <a:off x="2508389" y="4368346"/>
            <a:ext cx="869635" cy="649525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bg2">
                  <a:lumMod val="90000"/>
                </a:schemeClr>
              </a:gs>
              <a:gs pos="83000">
                <a:schemeClr val="bg2">
                  <a:lumMod val="75000"/>
                </a:schemeClr>
              </a:gs>
              <a:gs pos="100000">
                <a:schemeClr val="bg2">
                  <a:lumMod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185501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2-1. </a:t>
            </a: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과제 내용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C520D5-3782-44DC-8064-A9F66BCA74AE}"/>
              </a:ext>
            </a:extLst>
          </p:cNvPr>
          <p:cNvSpPr txBox="1"/>
          <p:nvPr/>
        </p:nvSpPr>
        <p:spPr>
          <a:xfrm>
            <a:off x="1156983" y="3812060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latin typeface="KoPubWorld돋움체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9361A5-AA46-4E94-BBE9-5AC11EF45714}"/>
              </a:ext>
            </a:extLst>
          </p:cNvPr>
          <p:cNvSpPr txBox="1"/>
          <p:nvPr/>
        </p:nvSpPr>
        <p:spPr>
          <a:xfrm>
            <a:off x="1514969" y="3246982"/>
            <a:ext cx="2385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KoPubWorld돋움체 Light" panose="00000300000000000000"/>
                <a:ea typeface="KoPubWorld돋움체 Light" panose="00000300000000000000"/>
              </a:rPr>
              <a:t>목소리 </a:t>
            </a:r>
            <a:r>
              <a:rPr lang="ko-KR" altLang="en-US" dirty="0">
                <a:latin typeface="KoPubWorld돋움체 Light" panose="00000300000000000000"/>
                <a:ea typeface="KoPubWorld돋움체 Light" panose="00000300000000000000"/>
              </a:rPr>
              <a:t>커스터마이징</a:t>
            </a:r>
            <a:endParaRPr lang="en-US" altLang="ko-KR" dirty="0">
              <a:latin typeface="KoPubWorld돋움체 Light" panose="00000300000000000000"/>
              <a:ea typeface="KoPubWorld돋움체 Light" panose="0000030000000000000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57966A-ED88-4C81-B080-797EC0BA3252}"/>
              </a:ext>
            </a:extLst>
          </p:cNvPr>
          <p:cNvSpPr txBox="1"/>
          <p:nvPr/>
        </p:nvSpPr>
        <p:spPr>
          <a:xfrm>
            <a:off x="2867414" y="1864367"/>
            <a:ext cx="41986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latin typeface="KoPubWorld돋움체 Light" panose="00000300000000000000"/>
                <a:ea typeface="KoPubWorld돋움체 Light" panose="00000300000000000000"/>
              </a:rPr>
              <a:t>STT</a:t>
            </a:r>
            <a:r>
              <a:rPr lang="ko-KR" altLang="en-US" sz="4800" dirty="0">
                <a:latin typeface="KoPubWorld돋움체 Light" panose="00000300000000000000"/>
                <a:ea typeface="KoPubWorld돋움체 Light" panose="00000300000000000000"/>
              </a:rPr>
              <a:t>로 답장</a:t>
            </a:r>
            <a:endParaRPr lang="en-US" altLang="ko-KR" sz="4800" dirty="0">
              <a:latin typeface="KoPubWorld돋움체 Light" panose="00000300000000000000"/>
              <a:ea typeface="KoPubWorld돋움체 Light" panose="0000030000000000000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762C36-CDEB-41A3-9023-2987570894E5}"/>
              </a:ext>
            </a:extLst>
          </p:cNvPr>
          <p:cNvSpPr txBox="1"/>
          <p:nvPr/>
        </p:nvSpPr>
        <p:spPr>
          <a:xfrm>
            <a:off x="4172940" y="3100409"/>
            <a:ext cx="41188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KoPubWorld돋움체 Light" panose="00000300000000000000"/>
                <a:ea typeface="KoPubWorld돋움체 Light" panose="00000300000000000000"/>
              </a:rPr>
              <a:t>미리 </a:t>
            </a:r>
            <a:r>
              <a:rPr lang="ko-KR" altLang="en-US" sz="4800">
                <a:latin typeface="KoPubWorld돋움체 Light" panose="00000300000000000000"/>
                <a:ea typeface="KoPubWorld돋움체 Light" panose="00000300000000000000"/>
              </a:rPr>
              <a:t>설정한 </a:t>
            </a:r>
            <a:endParaRPr lang="en-US" altLang="ko-KR" sz="4800">
              <a:latin typeface="KoPubWorld돋움체 Light" panose="00000300000000000000"/>
              <a:ea typeface="KoPubWorld돋움체 Light" panose="00000300000000000000"/>
            </a:endParaRPr>
          </a:p>
          <a:p>
            <a:r>
              <a:rPr lang="ko-KR" altLang="en-US" sz="4800">
                <a:latin typeface="KoPubWorld돋움체 Light" panose="00000300000000000000"/>
                <a:ea typeface="KoPubWorld돋움체 Light" panose="00000300000000000000"/>
              </a:rPr>
              <a:t>답장 </a:t>
            </a:r>
            <a:r>
              <a:rPr lang="ko-KR" altLang="en-US" sz="4800" dirty="0">
                <a:latin typeface="KoPubWorld돋움체 Light" panose="00000300000000000000"/>
                <a:ea typeface="KoPubWorld돋움체 Light" panose="00000300000000000000"/>
              </a:rPr>
              <a:t>전송</a:t>
            </a:r>
            <a:endParaRPr lang="en-US" altLang="ko-KR" sz="4800" dirty="0">
              <a:latin typeface="KoPubWorld돋움체 Light" panose="00000300000000000000"/>
              <a:ea typeface="KoPubWorld돋움체 Light" panose="0000030000000000000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C7B7AB-2080-45DD-BD02-3FA914052F43}"/>
              </a:ext>
            </a:extLst>
          </p:cNvPr>
          <p:cNvSpPr txBox="1"/>
          <p:nvPr/>
        </p:nvSpPr>
        <p:spPr>
          <a:xfrm>
            <a:off x="7201977" y="4727695"/>
            <a:ext cx="32605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KoPubWorld돋움체 Light" panose="00000300000000000000"/>
                <a:ea typeface="KoPubWorld돋움체 Light" panose="00000300000000000000"/>
              </a:rPr>
              <a:t>시중의 유료 </a:t>
            </a:r>
            <a:r>
              <a:rPr lang="en-US" altLang="ko-KR" sz="2400" dirty="0">
                <a:latin typeface="KoPubWorld돋움체 Light" panose="00000300000000000000"/>
                <a:ea typeface="KoPubWorld돋움체 Light" panose="00000300000000000000"/>
              </a:rPr>
              <a:t>TTS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A8FFA9-21EE-4514-B08F-678B2F52696A}"/>
              </a:ext>
            </a:extLst>
          </p:cNvPr>
          <p:cNvSpPr txBox="1"/>
          <p:nvPr/>
        </p:nvSpPr>
        <p:spPr>
          <a:xfrm>
            <a:off x="752878" y="4437753"/>
            <a:ext cx="3260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KoPubWorld돋움체 Light" panose="00000300000000000000"/>
                <a:ea typeface="KoPubWorld돋움체 Light" panose="00000300000000000000"/>
              </a:rPr>
              <a:t>전화 연결 기능</a:t>
            </a:r>
            <a:endParaRPr lang="en-US" altLang="ko-KR" sz="3200" dirty="0">
              <a:latin typeface="KoPubWorld돋움체 Light" panose="00000300000000000000"/>
              <a:ea typeface="KoPubWorld돋움체 Light" panose="0000030000000000000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6F6E63-16E0-4FAF-A85F-21AD77738B55}"/>
              </a:ext>
            </a:extLst>
          </p:cNvPr>
          <p:cNvSpPr txBox="1"/>
          <p:nvPr/>
        </p:nvSpPr>
        <p:spPr>
          <a:xfrm>
            <a:off x="7509727" y="2286840"/>
            <a:ext cx="3605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KoPubWorld돋움체 Light" panose="00000300000000000000"/>
                <a:ea typeface="KoPubWorld돋움체 Light" panose="00000300000000000000"/>
              </a:rPr>
              <a:t>음성 메시지 답장</a:t>
            </a:r>
            <a:endParaRPr lang="en-US" altLang="ko-KR" sz="3200" dirty="0">
              <a:latin typeface="KoPubWorld돋움체 Light" panose="00000300000000000000"/>
              <a:ea typeface="KoPubWorld돋움체 Light" panose="0000030000000000000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4F61A5-60E0-4516-8B0F-1B1F43D29846}"/>
              </a:ext>
            </a:extLst>
          </p:cNvPr>
          <p:cNvSpPr txBox="1"/>
          <p:nvPr/>
        </p:nvSpPr>
        <p:spPr>
          <a:xfrm>
            <a:off x="3472910" y="5337280"/>
            <a:ext cx="32605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KoPubWorld돋움체 Light" panose="00000300000000000000"/>
                <a:ea typeface="KoPubWorld돋움체 Light" panose="00000300000000000000"/>
              </a:rPr>
              <a:t>다른 어플 알림 지원</a:t>
            </a:r>
            <a:endParaRPr lang="en-US" altLang="ko-KR" sz="2400" dirty="0">
              <a:latin typeface="KoPubWorld돋움체 Light" panose="00000300000000000000"/>
              <a:ea typeface="KoPubWorld돋움체 Light" panose="000003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3660059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2-2. </a:t>
            </a:r>
            <a:r>
              <a:rPr lang="ko-KR" altLang="en-US" sz="30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추진 방법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EA6F00-85E3-4747-BBD7-753F840DEF40}"/>
              </a:ext>
            </a:extLst>
          </p:cNvPr>
          <p:cNvSpPr txBox="1"/>
          <p:nvPr/>
        </p:nvSpPr>
        <p:spPr>
          <a:xfrm>
            <a:off x="790815" y="2554223"/>
            <a:ext cx="2694703" cy="282096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altLang="ko-KR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3D715ED-495B-42E9-A3F6-4BAFFC40D9A1}"/>
              </a:ext>
            </a:extLst>
          </p:cNvPr>
          <p:cNvSpPr txBox="1"/>
          <p:nvPr/>
        </p:nvSpPr>
        <p:spPr>
          <a:xfrm>
            <a:off x="4748647" y="2554223"/>
            <a:ext cx="2694703" cy="282096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sz="20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A8CA63-3A65-4A5C-861F-8626F6C5B66A}"/>
              </a:ext>
            </a:extLst>
          </p:cNvPr>
          <p:cNvSpPr txBox="1"/>
          <p:nvPr/>
        </p:nvSpPr>
        <p:spPr>
          <a:xfrm>
            <a:off x="8706481" y="2554223"/>
            <a:ext cx="2694703" cy="282096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381000" dist="381000" dir="2700000" algn="tl" rotWithShape="0">
              <a:prstClr val="black">
                <a:alpha val="15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sz="2000" spc="-5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456B09E-9A8C-4371-9C4E-DBF1A5292F55}"/>
              </a:ext>
            </a:extLst>
          </p:cNvPr>
          <p:cNvSpPr txBox="1"/>
          <p:nvPr/>
        </p:nvSpPr>
        <p:spPr>
          <a:xfrm>
            <a:off x="3617376" y="3485282"/>
            <a:ext cx="999413" cy="958848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80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2">
                        <a:lumMod val="90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+</a:t>
            </a:r>
            <a:endParaRPr lang="ko-KR" altLang="en-US" sz="800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2">
                      <a:lumMod val="90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7D6155D-05C9-41CF-8C89-4A80CC21BCEA}"/>
              </a:ext>
            </a:extLst>
          </p:cNvPr>
          <p:cNvSpPr txBox="1"/>
          <p:nvPr/>
        </p:nvSpPr>
        <p:spPr>
          <a:xfrm>
            <a:off x="7575209" y="3485282"/>
            <a:ext cx="999413" cy="958848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8000">
                <a:ln>
                  <a:solidFill>
                    <a:schemeClr val="accent1">
                      <a:alpha val="0"/>
                    </a:schemeClr>
                  </a:solidFill>
                </a:ln>
                <a:gradFill>
                  <a:gsLst>
                    <a:gs pos="0">
                      <a:schemeClr val="bg2">
                        <a:lumMod val="90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+</a:t>
            </a:r>
            <a:endParaRPr lang="ko-KR" altLang="en-US" sz="8000" dirty="0">
              <a:ln>
                <a:solidFill>
                  <a:schemeClr val="accent1">
                    <a:alpha val="0"/>
                  </a:schemeClr>
                </a:solidFill>
              </a:ln>
              <a:gradFill>
                <a:gsLst>
                  <a:gs pos="0">
                    <a:schemeClr val="bg2">
                      <a:lumMod val="90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466E464-5D2B-48D3-B8F5-51A8C4219B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4" t="16203" r="16785" b="16590"/>
          <a:stretch/>
        </p:blipFill>
        <p:spPr bwMode="auto">
          <a:xfrm>
            <a:off x="1224874" y="2792229"/>
            <a:ext cx="1872866" cy="225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E12727E-7256-4404-8384-EC181B260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144" y="3138741"/>
            <a:ext cx="1559570" cy="1632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79DA3F4-A492-44EE-B6ED-CA2BA3E49D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3211" y="2827450"/>
            <a:ext cx="2181242" cy="218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890550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1046</TotalTime>
  <Words>421</Words>
  <Application>Microsoft Office PowerPoint</Application>
  <PresentationFormat>와이드스크린</PresentationFormat>
  <Paragraphs>131</Paragraphs>
  <Slides>17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KoPub돋움체 Bold</vt:lpstr>
      <vt:lpstr>KoPubWorld돋움체 Light</vt:lpstr>
      <vt:lpstr>Wingdings</vt:lpstr>
      <vt:lpstr>창원단감아삭 Bold</vt:lpstr>
      <vt:lpstr>Noto Sans KR Black</vt:lpstr>
      <vt:lpstr>맑은 고딕</vt:lpstr>
      <vt:lpstr>Arial</vt:lpstr>
      <vt:lpstr>Roboto</vt:lpstr>
      <vt:lpstr>KoPubWorld돋움체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라 용</dc:creator>
  <cp:lastModifiedBy>Jung Jinseo</cp:lastModifiedBy>
  <cp:revision>44</cp:revision>
  <dcterms:created xsi:type="dcterms:W3CDTF">2021-09-01T08:44:20Z</dcterms:created>
  <dcterms:modified xsi:type="dcterms:W3CDTF">2022-03-15T13:55:02Z</dcterms:modified>
</cp:coreProperties>
</file>

<file path=docProps/thumbnail.jpeg>
</file>